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67" r:id="rId3"/>
  </p:sldMasterIdLst>
  <p:notesMasterIdLst>
    <p:notesMasterId r:id="rId14"/>
  </p:notesMasterIdLst>
  <p:sldIdLst>
    <p:sldId id="256" r:id="rId4"/>
    <p:sldId id="26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Sales Forecast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forward val="10"/>
            <c:dispRSqr val="1"/>
            <c:dispEq val="1"/>
            <c:trendlineLbl>
              <c:layout>
                <c:manualLayout>
                  <c:x val="-0.29336329833770786"/>
                  <c:y val="4.270559930008749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aseline="0"/>
                      <a:t>S(t) = 0.1335t + 2.0269
R² = 0.8948</a:t>
                    </a:r>
                    <a:endParaRPr lang="en-US"/>
                  </a:p>
                </c:rich>
              </c:tx>
              <c:numFmt formatCode="General" sourceLinked="0"/>
            </c:trendlineLbl>
          </c:trendline>
          <c:xVal>
            <c:numRef>
              <c:f>Sheet3!$B$5:$B$13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Sheet3!$C$5:$C$13</c:f>
              <c:numCache>
                <c:formatCode>General</c:formatCode>
                <c:ptCount val="9"/>
                <c:pt idx="0">
                  <c:v>2.3499999999999996</c:v>
                </c:pt>
                <c:pt idx="1">
                  <c:v>2.2200000000000002</c:v>
                </c:pt>
                <c:pt idx="2">
                  <c:v>2.34</c:v>
                </c:pt>
                <c:pt idx="3">
                  <c:v>2.54</c:v>
                </c:pt>
                <c:pt idx="4">
                  <c:v>2.5499999999999998</c:v>
                </c:pt>
                <c:pt idx="5">
                  <c:v>2.75</c:v>
                </c:pt>
                <c:pt idx="6">
                  <c:v>3.11</c:v>
                </c:pt>
                <c:pt idx="7">
                  <c:v>3.24</c:v>
                </c:pt>
                <c:pt idx="8">
                  <c:v>3.15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717760"/>
        <c:axId val="128820352"/>
      </c:scatterChart>
      <c:valAx>
        <c:axId val="89717760"/>
        <c:scaling>
          <c:orientation val="minMax"/>
          <c:max val="2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Year, t  (where t = 0 represents 2002)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8820352"/>
        <c:crosses val="autoZero"/>
        <c:crossBetween val="midCat"/>
        <c:majorUnit val="1"/>
        <c:minorUnit val="1"/>
      </c:valAx>
      <c:valAx>
        <c:axId val="128820352"/>
        <c:scaling>
          <c:orientation val="minMax"/>
          <c:max val="5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Sales (million $)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9717760"/>
        <c:crosses val="autoZero"/>
        <c:crossBetween val="midCat"/>
        <c:minorUnit val="0.5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Sales Forecast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forward val="10"/>
            <c:dispRSqr val="1"/>
            <c:dispEq val="1"/>
            <c:trendlineLbl>
              <c:layout>
                <c:manualLayout>
                  <c:x val="-0.29336329833770786"/>
                  <c:y val="4.270559930008749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aseline="0"/>
                      <a:t>S(t) = 0.1335t + 2.0269
R² = 0.8948</a:t>
                    </a:r>
                    <a:endParaRPr lang="en-US"/>
                  </a:p>
                </c:rich>
              </c:tx>
              <c:numFmt formatCode="General" sourceLinked="0"/>
            </c:trendlineLbl>
          </c:trendline>
          <c:xVal>
            <c:numRef>
              <c:f>Sheet3!$B$5:$B$13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Sheet3!$C$5:$C$13</c:f>
              <c:numCache>
                <c:formatCode>General</c:formatCode>
                <c:ptCount val="9"/>
                <c:pt idx="0">
                  <c:v>2.3499999999999996</c:v>
                </c:pt>
                <c:pt idx="1">
                  <c:v>2.2200000000000002</c:v>
                </c:pt>
                <c:pt idx="2">
                  <c:v>2.34</c:v>
                </c:pt>
                <c:pt idx="3">
                  <c:v>2.54</c:v>
                </c:pt>
                <c:pt idx="4">
                  <c:v>2.5499999999999998</c:v>
                </c:pt>
                <c:pt idx="5">
                  <c:v>2.75</c:v>
                </c:pt>
                <c:pt idx="6">
                  <c:v>3.11</c:v>
                </c:pt>
                <c:pt idx="7">
                  <c:v>3.24</c:v>
                </c:pt>
                <c:pt idx="8">
                  <c:v>3.15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455104"/>
        <c:axId val="135457024"/>
      </c:scatterChart>
      <c:valAx>
        <c:axId val="135455104"/>
        <c:scaling>
          <c:orientation val="minMax"/>
          <c:max val="2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Year, t  (where t = 0 represents 2002)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5457024"/>
        <c:crosses val="autoZero"/>
        <c:crossBetween val="midCat"/>
        <c:majorUnit val="1"/>
        <c:minorUnit val="1"/>
      </c:valAx>
      <c:valAx>
        <c:axId val="135457024"/>
        <c:scaling>
          <c:orientation val="minMax"/>
          <c:max val="5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Sales (million $)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5455104"/>
        <c:crosses val="autoZero"/>
        <c:crossBetween val="midCat"/>
        <c:minorUnit val="0.5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Sales Forecast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forward val="10"/>
            <c:dispRSqr val="1"/>
            <c:dispEq val="1"/>
            <c:trendlineLbl>
              <c:layout>
                <c:manualLayout>
                  <c:x val="-0.18378696412948384"/>
                  <c:y val="0.2930555555555555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600" baseline="0" dirty="0"/>
                      <a:t>S(t) = 0.1335t + </a:t>
                    </a:r>
                    <a:r>
                      <a:rPr lang="en-US" sz="1600" baseline="0" dirty="0" smtClean="0"/>
                      <a:t>2.0269</a:t>
                    </a:r>
                    <a:endParaRPr lang="en-US" sz="1600" dirty="0"/>
                  </a:p>
                </c:rich>
              </c:tx>
              <c:numFmt formatCode="General" sourceLinked="0"/>
            </c:trendlineLbl>
          </c:trendline>
          <c:xVal>
            <c:numRef>
              <c:f>Sheet3!$B$5:$B$13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Sheet3!$C$5:$C$13</c:f>
              <c:numCache>
                <c:formatCode>General</c:formatCode>
                <c:ptCount val="9"/>
                <c:pt idx="0">
                  <c:v>2.3499999999999996</c:v>
                </c:pt>
                <c:pt idx="1">
                  <c:v>2.2200000000000002</c:v>
                </c:pt>
                <c:pt idx="2">
                  <c:v>2.34</c:v>
                </c:pt>
                <c:pt idx="3">
                  <c:v>2.54</c:v>
                </c:pt>
                <c:pt idx="4">
                  <c:v>2.5499999999999998</c:v>
                </c:pt>
                <c:pt idx="5">
                  <c:v>2.75</c:v>
                </c:pt>
                <c:pt idx="6">
                  <c:v>3.11</c:v>
                </c:pt>
                <c:pt idx="7">
                  <c:v>3.24</c:v>
                </c:pt>
                <c:pt idx="8">
                  <c:v>3.15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290304"/>
        <c:axId val="138292224"/>
      </c:scatterChart>
      <c:valAx>
        <c:axId val="138290304"/>
        <c:scaling>
          <c:orientation val="minMax"/>
          <c:max val="2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Year, t  (where t = 0 represents 2002)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8292224"/>
        <c:crosses val="autoZero"/>
        <c:crossBetween val="midCat"/>
        <c:majorUnit val="1"/>
        <c:minorUnit val="1"/>
      </c:valAx>
      <c:valAx>
        <c:axId val="138292224"/>
        <c:scaling>
          <c:orientation val="minMax"/>
          <c:max val="5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Sales (million $)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8290304"/>
        <c:crosses val="autoZero"/>
        <c:crossBetween val="midCat"/>
        <c:minorUnit val="0.5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26696-0774-44CD-990E-76902309269F}" type="datetimeFigureOut">
              <a:rPr lang="en-US" smtClean="0"/>
              <a:t>2/1/2014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EF055-0800-4F6F-9D29-A8A521AF9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79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well does the regression line fit the data? There</a:t>
            </a:r>
            <a:r>
              <a:rPr lang="en-US" baseline="0" dirty="0" smtClean="0"/>
              <a:t> are two measures that are typically used to determine how well the mathematical model fits the data – the correlation coefficient, r, and the coefficient of determination, r^2. </a:t>
            </a:r>
          </a:p>
          <a:p>
            <a:r>
              <a:rPr lang="en-US" baseline="0" dirty="0" smtClean="0"/>
              <a:t>The correlation coefficient indicates how strongly the data follows the trendline. 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Presentation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Course Name</a:t>
            </a:r>
            <a:endParaRPr lang="en-US" baseline="30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Unit # – Lesson #.# – Lesson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666A-3503-4EB4-9796-FFB36F66CA10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113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software application that can be used to identify</a:t>
            </a:r>
            <a:r>
              <a:rPr lang="en-US" baseline="0" dirty="0" smtClean="0"/>
              <a:t> a </a:t>
            </a:r>
            <a:r>
              <a:rPr lang="en-US" dirty="0" smtClean="0"/>
              <a:t>mathematical model</a:t>
            </a:r>
            <a:r>
              <a:rPr lang="en-US" baseline="0" dirty="0" smtClean="0"/>
              <a:t> to represent data is Excel. Let’s look at an example of how you can use Excel to find the trendline.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Allow students to input the table of data into an Excel worksheet.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select the data, simply left click and drag the mouse to select both columns of data.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Presentation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Course Name</a:t>
            </a:r>
            <a:endParaRPr lang="en-US" baseline="30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Unit # – Lesson #.# – Lesson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666A-3503-4EB4-9796-FFB36F66CA10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43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the insert tab, choose Scatter in the Charts</a:t>
            </a:r>
            <a:r>
              <a:rPr lang="en-US" baseline="0" dirty="0" smtClean="0"/>
              <a:t> panel. Select the first scatterplot with only markers.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[click] A graph of the data points will be displayed.</a:t>
            </a:r>
          </a:p>
          <a:p>
            <a:endParaRPr lang="en-US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Presentation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Course Name</a:t>
            </a:r>
            <a:endParaRPr lang="en-US" baseline="30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Unit # – Lesson #.# – Lesson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666A-3503-4EB4-9796-FFB36F66CA10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573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order to format the scatterplot, select the chart on the</a:t>
            </a:r>
            <a:r>
              <a:rPr lang="en-US" baseline="0" dirty="0" smtClean="0"/>
              <a:t> worksheet.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Under the Chart Tools Layout tab, you can adjust the chart title, axis titles, gridlines, and delete the legend if desired. [Click, then allow students to adjust the Layout to display the graph as shown here.]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Presentation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Course Name</a:t>
            </a:r>
            <a:endParaRPr lang="en-US" baseline="30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Unit # – Lesson #.# – Lesson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666A-3503-4EB4-9796-FFB36F66CA10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573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Again select the scatterplot.</a:t>
            </a:r>
            <a:r>
              <a:rPr lang="en-US" baseline="0" dirty="0" smtClean="0"/>
              <a:t>  </a:t>
            </a:r>
          </a:p>
          <a:p>
            <a:r>
              <a:rPr lang="en-US" baseline="0" dirty="0" smtClean="0"/>
              <a:t>Under the Chart Tools Format tab, you can adjust the axis options for both the horizontal and vertical axes. [Click through instructions, then have students make adjustments to display the axis as shown here. Allow students time to adjust settings to obtain the desired graph format.]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Presentation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Course Name</a:t>
            </a:r>
            <a:endParaRPr lang="en-US" baseline="30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Unit # – Lesson #.# – Lesson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666A-3503-4EB4-9796-FFB36F66CA10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573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Again select the scatterplot.</a:t>
            </a:r>
            <a:r>
              <a:rPr lang="en-US" baseline="0" dirty="0" smtClean="0"/>
              <a:t>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Under the Chart Tools Format tab, you can adjust the chart and axes titles, the gridlines, and the legend.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[click] A graph of the data points will be displayed.</a:t>
            </a:r>
          </a:p>
          <a:p>
            <a:endParaRPr lang="en-US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Presentation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Course Name</a:t>
            </a:r>
            <a:endParaRPr lang="en-US" baseline="30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Unit # – Lesson #.# – Lesson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666A-3503-4EB4-9796-FFB36F66CA10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573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Presentation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Course Name</a:t>
            </a:r>
            <a:endParaRPr lang="en-US" baseline="30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Unit # – Lesson #.# – Lesson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666A-3503-4EB4-9796-FFB36F66CA10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05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use either the trendline</a:t>
            </a:r>
            <a:r>
              <a:rPr lang="en-US" baseline="0" dirty="0" smtClean="0"/>
              <a:t> equation or the graph to make predictions or estimations.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this case, the trendline can be written in function notation to represent the sales forecast of the product.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 is important to note that r^2 = 0.89, so r = sqrt(0.89) = 0.94. This indicates that the data displays a strong linear relationship and that the trendline provides a good representation of the data. This doesn’t mean that the predictions it provides will be true, it only indicates that the trendline provides a good representation of the data used.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Presentation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Course Name</a:t>
            </a:r>
            <a:endParaRPr lang="en-US" baseline="30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Unit # – Lesson #.# – Lesson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666A-3503-4EB4-9796-FFB36F66CA10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32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this case, you know the value</a:t>
            </a:r>
            <a:r>
              <a:rPr lang="en-US" baseline="0" dirty="0" smtClean="0"/>
              <a:t> of the sales to be $4 million, so S(n) = 4. You will solve for the year in which this will occur.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Substitute 4 for S(n)</a:t>
            </a:r>
          </a:p>
          <a:p>
            <a:r>
              <a:rPr lang="en-US" baseline="0" dirty="0" smtClean="0"/>
              <a:t>Then subtract 2.0269 from each side</a:t>
            </a:r>
          </a:p>
          <a:p>
            <a:r>
              <a:rPr lang="en-US" baseline="0" dirty="0" smtClean="0"/>
              <a:t>Then divide each side by 0.1335</a:t>
            </a:r>
          </a:p>
          <a:p>
            <a:r>
              <a:rPr lang="en-US" baseline="0" dirty="0" smtClean="0"/>
              <a:t>When rounded to the next year, n = 15. Note that since the data is based on fiscal year, annual sales of over $4 million will be recorded in the following year.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Because we chose to let n = 1 in 2003, we can calculate the calendar year by adding 2002 to n.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Using the trendline, sales are predicted to reach 4 million in 2017.</a:t>
            </a:r>
          </a:p>
          <a:p>
            <a:endParaRPr lang="en-US" baseline="0" dirty="0" smtClean="0"/>
          </a:p>
          <a:p>
            <a:r>
              <a:rPr lang="en-US" baseline="0" dirty="0" smtClean="0"/>
              <a:t>You can obtain similar results using the graph. When sales equal 4 million dollars [click], the year is approximately 15 [click]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Presentation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Course Name</a:t>
            </a:r>
            <a:endParaRPr lang="en-US" baseline="30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Unit # – Lesson #.# – Lesson Name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F666A-3503-4EB4-9796-FFB36F66CA10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32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33333" r="7501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2259013"/>
            <a:ext cx="9142413" cy="4597400"/>
            <a:chOff x="0" y="1423"/>
            <a:chExt cx="5759" cy="2896"/>
          </a:xfrm>
        </p:grpSpPr>
        <p:pic>
          <p:nvPicPr>
            <p:cNvPr id="3075" name="Picture 3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0" y="3378"/>
              <a:ext cx="2509" cy="196"/>
            </a:xfrm>
            <a:custGeom>
              <a:avLst/>
              <a:gdLst>
                <a:gd name="T0" fmla="*/ 39 w 2509"/>
                <a:gd name="T1" fmla="*/ 61 h 196"/>
                <a:gd name="T2" fmla="*/ 104 w 2509"/>
                <a:gd name="T3" fmla="*/ 28 h 196"/>
                <a:gd name="T4" fmla="*/ 182 w 2509"/>
                <a:gd name="T5" fmla="*/ 13 h 196"/>
                <a:gd name="T6" fmla="*/ 281 w 2509"/>
                <a:gd name="T7" fmla="*/ 13 h 196"/>
                <a:gd name="T8" fmla="*/ 357 w 2509"/>
                <a:gd name="T9" fmla="*/ 34 h 196"/>
                <a:gd name="T10" fmla="*/ 440 w 2509"/>
                <a:gd name="T11" fmla="*/ 85 h 196"/>
                <a:gd name="T12" fmla="*/ 509 w 2509"/>
                <a:gd name="T13" fmla="*/ 129 h 196"/>
                <a:gd name="T14" fmla="*/ 626 w 2509"/>
                <a:gd name="T15" fmla="*/ 148 h 196"/>
                <a:gd name="T16" fmla="*/ 728 w 2509"/>
                <a:gd name="T17" fmla="*/ 135 h 196"/>
                <a:gd name="T18" fmla="*/ 806 w 2509"/>
                <a:gd name="T19" fmla="*/ 93 h 196"/>
                <a:gd name="T20" fmla="*/ 899 w 2509"/>
                <a:gd name="T21" fmla="*/ 36 h 196"/>
                <a:gd name="T22" fmla="*/ 998 w 2509"/>
                <a:gd name="T23" fmla="*/ 4 h 196"/>
                <a:gd name="T24" fmla="*/ 1119 w 2509"/>
                <a:gd name="T25" fmla="*/ 6 h 196"/>
                <a:gd name="T26" fmla="*/ 1214 w 2509"/>
                <a:gd name="T27" fmla="*/ 39 h 196"/>
                <a:gd name="T28" fmla="*/ 1308 w 2509"/>
                <a:gd name="T29" fmla="*/ 102 h 196"/>
                <a:gd name="T30" fmla="*/ 1403 w 2509"/>
                <a:gd name="T31" fmla="*/ 133 h 196"/>
                <a:gd name="T32" fmla="*/ 1514 w 2509"/>
                <a:gd name="T33" fmla="*/ 133 h 196"/>
                <a:gd name="T34" fmla="*/ 1593 w 2509"/>
                <a:gd name="T35" fmla="*/ 111 h 196"/>
                <a:gd name="T36" fmla="*/ 1668 w 2509"/>
                <a:gd name="T37" fmla="*/ 61 h 196"/>
                <a:gd name="T38" fmla="*/ 1754 w 2509"/>
                <a:gd name="T39" fmla="*/ 18 h 196"/>
                <a:gd name="T40" fmla="*/ 1844 w 2509"/>
                <a:gd name="T41" fmla="*/ 1 h 196"/>
                <a:gd name="T42" fmla="*/ 1958 w 2509"/>
                <a:gd name="T43" fmla="*/ 4 h 196"/>
                <a:gd name="T44" fmla="*/ 2039 w 2509"/>
                <a:gd name="T45" fmla="*/ 33 h 196"/>
                <a:gd name="T46" fmla="*/ 2118 w 2509"/>
                <a:gd name="T47" fmla="*/ 88 h 196"/>
                <a:gd name="T48" fmla="*/ 2192 w 2509"/>
                <a:gd name="T49" fmla="*/ 124 h 196"/>
                <a:gd name="T50" fmla="*/ 2303 w 2509"/>
                <a:gd name="T51" fmla="*/ 138 h 196"/>
                <a:gd name="T52" fmla="*/ 2412 w 2509"/>
                <a:gd name="T53" fmla="*/ 106 h 196"/>
                <a:gd name="T54" fmla="*/ 2463 w 2509"/>
                <a:gd name="T55" fmla="*/ 66 h 196"/>
                <a:gd name="T56" fmla="*/ 2489 w 2509"/>
                <a:gd name="T57" fmla="*/ 61 h 196"/>
                <a:gd name="T58" fmla="*/ 2507 w 2509"/>
                <a:gd name="T59" fmla="*/ 76 h 196"/>
                <a:gd name="T60" fmla="*/ 2508 w 2509"/>
                <a:gd name="T61" fmla="*/ 96 h 196"/>
                <a:gd name="T62" fmla="*/ 2490 w 2509"/>
                <a:gd name="T63" fmla="*/ 118 h 196"/>
                <a:gd name="T64" fmla="*/ 2429 w 2509"/>
                <a:gd name="T65" fmla="*/ 160 h 196"/>
                <a:gd name="T66" fmla="*/ 2352 w 2509"/>
                <a:gd name="T67" fmla="*/ 183 h 196"/>
                <a:gd name="T68" fmla="*/ 2238 w 2509"/>
                <a:gd name="T69" fmla="*/ 184 h 196"/>
                <a:gd name="T70" fmla="*/ 2156 w 2509"/>
                <a:gd name="T71" fmla="*/ 172 h 196"/>
                <a:gd name="T72" fmla="*/ 2076 w 2509"/>
                <a:gd name="T73" fmla="*/ 133 h 196"/>
                <a:gd name="T74" fmla="*/ 2018 w 2509"/>
                <a:gd name="T75" fmla="*/ 87 h 196"/>
                <a:gd name="T76" fmla="*/ 1934 w 2509"/>
                <a:gd name="T77" fmla="*/ 55 h 196"/>
                <a:gd name="T78" fmla="*/ 1836 w 2509"/>
                <a:gd name="T79" fmla="*/ 49 h 196"/>
                <a:gd name="T80" fmla="*/ 1743 w 2509"/>
                <a:gd name="T81" fmla="*/ 79 h 196"/>
                <a:gd name="T82" fmla="*/ 1677 w 2509"/>
                <a:gd name="T83" fmla="*/ 118 h 196"/>
                <a:gd name="T84" fmla="*/ 1586 w 2509"/>
                <a:gd name="T85" fmla="*/ 165 h 196"/>
                <a:gd name="T86" fmla="*/ 1475 w 2509"/>
                <a:gd name="T87" fmla="*/ 186 h 196"/>
                <a:gd name="T88" fmla="*/ 1377 w 2509"/>
                <a:gd name="T89" fmla="*/ 180 h 196"/>
                <a:gd name="T90" fmla="*/ 1269 w 2509"/>
                <a:gd name="T91" fmla="*/ 136 h 196"/>
                <a:gd name="T92" fmla="*/ 1197 w 2509"/>
                <a:gd name="T93" fmla="*/ 84 h 196"/>
                <a:gd name="T94" fmla="*/ 1128 w 2509"/>
                <a:gd name="T95" fmla="*/ 55 h 196"/>
                <a:gd name="T96" fmla="*/ 1020 w 2509"/>
                <a:gd name="T97" fmla="*/ 49 h 196"/>
                <a:gd name="T98" fmla="*/ 914 w 2509"/>
                <a:gd name="T99" fmla="*/ 78 h 196"/>
                <a:gd name="T100" fmla="*/ 831 w 2509"/>
                <a:gd name="T101" fmla="*/ 135 h 196"/>
                <a:gd name="T102" fmla="*/ 713 w 2509"/>
                <a:gd name="T103" fmla="*/ 187 h 196"/>
                <a:gd name="T104" fmla="*/ 600 w 2509"/>
                <a:gd name="T105" fmla="*/ 195 h 196"/>
                <a:gd name="T106" fmla="*/ 494 w 2509"/>
                <a:gd name="T107" fmla="*/ 175 h 196"/>
                <a:gd name="T108" fmla="*/ 408 w 2509"/>
                <a:gd name="T109" fmla="*/ 123 h 196"/>
                <a:gd name="T110" fmla="*/ 338 w 2509"/>
                <a:gd name="T111" fmla="*/ 79 h 196"/>
                <a:gd name="T112" fmla="*/ 251 w 2509"/>
                <a:gd name="T113" fmla="*/ 60 h 196"/>
                <a:gd name="T114" fmla="*/ 144 w 2509"/>
                <a:gd name="T115" fmla="*/ 67 h 196"/>
                <a:gd name="T116" fmla="*/ 56 w 2509"/>
                <a:gd name="T117" fmla="*/ 108 h 196"/>
                <a:gd name="T118" fmla="*/ 5 w 2509"/>
                <a:gd name="T119" fmla="*/ 9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3077" name="Pictur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96"/>
              <a:ext cx="2766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5304F48-63DC-450E-9488-4FE263B9C71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591F6-CD83-4AEF-89ED-62514D6B63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21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F4C4D-AA88-46C0-B3E2-933F86063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1424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609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86B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BA66F-768A-496E-B201-B0F50C2CC7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47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A5C21-3EFD-42C5-84BD-6FC92D3A6C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063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46C69-9418-40E3-B341-72FC08C7A5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081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0E8F6-9527-4481-96FF-48BB1CF6397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96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D7CA6-A1F5-49C9-A354-4074CB0AFA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853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609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86B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BA66F-768A-496E-B201-B0F50C2CC7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28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A5C21-3EFD-42C5-84BD-6FC92D3A6C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41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46C69-9418-40E3-B341-72FC08C7A5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2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2CBEE-B97F-4D8D-A9AE-0D6B3B68C0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7642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0E8F6-9527-4481-96FF-48BB1CF6397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39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D7CA6-A1F5-49C9-A354-4074CB0AFA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85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E3531-AF11-4C52-8154-096D4268F9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46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61F03-1647-4FBD-A412-0ABCDD1CCA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388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E3A0D-62C0-4918-AC0C-AB4524D8C0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0373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F72C9-E17A-4AAC-A346-C8F815265D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5962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F171E-681F-43FF-A6AD-578DDB670A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601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ECB89-97F9-4A4A-BF33-D0F27BF8F3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311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8F1DE-F040-4EE1-8BD1-F202363D76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687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8888" r="7501" b="74445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81150"/>
            <a:ext cx="9142413" cy="5275263"/>
            <a:chOff x="0" y="996"/>
            <a:chExt cx="5759" cy="3323"/>
          </a:xfrm>
        </p:grpSpPr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0" y="3522"/>
              <a:ext cx="2509" cy="196"/>
            </a:xfrm>
            <a:custGeom>
              <a:avLst/>
              <a:gdLst>
                <a:gd name="T0" fmla="*/ 39 w 2509"/>
                <a:gd name="T1" fmla="*/ 61 h 196"/>
                <a:gd name="T2" fmla="*/ 104 w 2509"/>
                <a:gd name="T3" fmla="*/ 28 h 196"/>
                <a:gd name="T4" fmla="*/ 182 w 2509"/>
                <a:gd name="T5" fmla="*/ 13 h 196"/>
                <a:gd name="T6" fmla="*/ 281 w 2509"/>
                <a:gd name="T7" fmla="*/ 13 h 196"/>
                <a:gd name="T8" fmla="*/ 357 w 2509"/>
                <a:gd name="T9" fmla="*/ 34 h 196"/>
                <a:gd name="T10" fmla="*/ 440 w 2509"/>
                <a:gd name="T11" fmla="*/ 85 h 196"/>
                <a:gd name="T12" fmla="*/ 509 w 2509"/>
                <a:gd name="T13" fmla="*/ 129 h 196"/>
                <a:gd name="T14" fmla="*/ 626 w 2509"/>
                <a:gd name="T15" fmla="*/ 148 h 196"/>
                <a:gd name="T16" fmla="*/ 728 w 2509"/>
                <a:gd name="T17" fmla="*/ 135 h 196"/>
                <a:gd name="T18" fmla="*/ 806 w 2509"/>
                <a:gd name="T19" fmla="*/ 93 h 196"/>
                <a:gd name="T20" fmla="*/ 899 w 2509"/>
                <a:gd name="T21" fmla="*/ 36 h 196"/>
                <a:gd name="T22" fmla="*/ 998 w 2509"/>
                <a:gd name="T23" fmla="*/ 4 h 196"/>
                <a:gd name="T24" fmla="*/ 1119 w 2509"/>
                <a:gd name="T25" fmla="*/ 6 h 196"/>
                <a:gd name="T26" fmla="*/ 1214 w 2509"/>
                <a:gd name="T27" fmla="*/ 39 h 196"/>
                <a:gd name="T28" fmla="*/ 1308 w 2509"/>
                <a:gd name="T29" fmla="*/ 102 h 196"/>
                <a:gd name="T30" fmla="*/ 1403 w 2509"/>
                <a:gd name="T31" fmla="*/ 133 h 196"/>
                <a:gd name="T32" fmla="*/ 1514 w 2509"/>
                <a:gd name="T33" fmla="*/ 133 h 196"/>
                <a:gd name="T34" fmla="*/ 1593 w 2509"/>
                <a:gd name="T35" fmla="*/ 111 h 196"/>
                <a:gd name="T36" fmla="*/ 1668 w 2509"/>
                <a:gd name="T37" fmla="*/ 61 h 196"/>
                <a:gd name="T38" fmla="*/ 1754 w 2509"/>
                <a:gd name="T39" fmla="*/ 18 h 196"/>
                <a:gd name="T40" fmla="*/ 1844 w 2509"/>
                <a:gd name="T41" fmla="*/ 1 h 196"/>
                <a:gd name="T42" fmla="*/ 1958 w 2509"/>
                <a:gd name="T43" fmla="*/ 4 h 196"/>
                <a:gd name="T44" fmla="*/ 2039 w 2509"/>
                <a:gd name="T45" fmla="*/ 33 h 196"/>
                <a:gd name="T46" fmla="*/ 2118 w 2509"/>
                <a:gd name="T47" fmla="*/ 88 h 196"/>
                <a:gd name="T48" fmla="*/ 2192 w 2509"/>
                <a:gd name="T49" fmla="*/ 124 h 196"/>
                <a:gd name="T50" fmla="*/ 2303 w 2509"/>
                <a:gd name="T51" fmla="*/ 138 h 196"/>
                <a:gd name="T52" fmla="*/ 2412 w 2509"/>
                <a:gd name="T53" fmla="*/ 106 h 196"/>
                <a:gd name="T54" fmla="*/ 2463 w 2509"/>
                <a:gd name="T55" fmla="*/ 66 h 196"/>
                <a:gd name="T56" fmla="*/ 2489 w 2509"/>
                <a:gd name="T57" fmla="*/ 61 h 196"/>
                <a:gd name="T58" fmla="*/ 2507 w 2509"/>
                <a:gd name="T59" fmla="*/ 76 h 196"/>
                <a:gd name="T60" fmla="*/ 2508 w 2509"/>
                <a:gd name="T61" fmla="*/ 96 h 196"/>
                <a:gd name="T62" fmla="*/ 2490 w 2509"/>
                <a:gd name="T63" fmla="*/ 118 h 196"/>
                <a:gd name="T64" fmla="*/ 2429 w 2509"/>
                <a:gd name="T65" fmla="*/ 160 h 196"/>
                <a:gd name="T66" fmla="*/ 2352 w 2509"/>
                <a:gd name="T67" fmla="*/ 183 h 196"/>
                <a:gd name="T68" fmla="*/ 2238 w 2509"/>
                <a:gd name="T69" fmla="*/ 184 h 196"/>
                <a:gd name="T70" fmla="*/ 2156 w 2509"/>
                <a:gd name="T71" fmla="*/ 172 h 196"/>
                <a:gd name="T72" fmla="*/ 2076 w 2509"/>
                <a:gd name="T73" fmla="*/ 133 h 196"/>
                <a:gd name="T74" fmla="*/ 2018 w 2509"/>
                <a:gd name="T75" fmla="*/ 87 h 196"/>
                <a:gd name="T76" fmla="*/ 1934 w 2509"/>
                <a:gd name="T77" fmla="*/ 55 h 196"/>
                <a:gd name="T78" fmla="*/ 1836 w 2509"/>
                <a:gd name="T79" fmla="*/ 49 h 196"/>
                <a:gd name="T80" fmla="*/ 1743 w 2509"/>
                <a:gd name="T81" fmla="*/ 79 h 196"/>
                <a:gd name="T82" fmla="*/ 1677 w 2509"/>
                <a:gd name="T83" fmla="*/ 118 h 196"/>
                <a:gd name="T84" fmla="*/ 1586 w 2509"/>
                <a:gd name="T85" fmla="*/ 165 h 196"/>
                <a:gd name="T86" fmla="*/ 1475 w 2509"/>
                <a:gd name="T87" fmla="*/ 186 h 196"/>
                <a:gd name="T88" fmla="*/ 1377 w 2509"/>
                <a:gd name="T89" fmla="*/ 180 h 196"/>
                <a:gd name="T90" fmla="*/ 1269 w 2509"/>
                <a:gd name="T91" fmla="*/ 136 h 196"/>
                <a:gd name="T92" fmla="*/ 1197 w 2509"/>
                <a:gd name="T93" fmla="*/ 84 h 196"/>
                <a:gd name="T94" fmla="*/ 1128 w 2509"/>
                <a:gd name="T95" fmla="*/ 55 h 196"/>
                <a:gd name="T96" fmla="*/ 1020 w 2509"/>
                <a:gd name="T97" fmla="*/ 49 h 196"/>
                <a:gd name="T98" fmla="*/ 914 w 2509"/>
                <a:gd name="T99" fmla="*/ 78 h 196"/>
                <a:gd name="T100" fmla="*/ 831 w 2509"/>
                <a:gd name="T101" fmla="*/ 135 h 196"/>
                <a:gd name="T102" fmla="*/ 713 w 2509"/>
                <a:gd name="T103" fmla="*/ 187 h 196"/>
                <a:gd name="T104" fmla="*/ 600 w 2509"/>
                <a:gd name="T105" fmla="*/ 195 h 196"/>
                <a:gd name="T106" fmla="*/ 494 w 2509"/>
                <a:gd name="T107" fmla="*/ 175 h 196"/>
                <a:gd name="T108" fmla="*/ 408 w 2509"/>
                <a:gd name="T109" fmla="*/ 123 h 196"/>
                <a:gd name="T110" fmla="*/ 338 w 2509"/>
                <a:gd name="T111" fmla="*/ 79 h 196"/>
                <a:gd name="T112" fmla="*/ 251 w 2509"/>
                <a:gd name="T113" fmla="*/ 60 h 196"/>
                <a:gd name="T114" fmla="*/ 144 w 2509"/>
                <a:gd name="T115" fmla="*/ 67 h 196"/>
                <a:gd name="T116" fmla="*/ 56 w 2509"/>
                <a:gd name="T117" fmla="*/ 108 h 196"/>
                <a:gd name="T118" fmla="*/ 5 w 2509"/>
                <a:gd name="T119" fmla="*/ 9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053" name="Picture 5"/>
            <p:cNvPicPr>
              <a:picLocks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96"/>
              <a:ext cx="2766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0C190377-6F91-4534-A397-DC5B0D52BD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hangingPunct="1"/>
            <a:fld id="{068B3C12-BC1A-4959-8182-8B391870C7D3}" type="slidenum">
              <a:rPr lang="en-US">
                <a:solidFill>
                  <a:srgbClr val="000000"/>
                </a:solidFill>
                <a:latin typeface="Arial" charset="0"/>
              </a:rPr>
              <a:pPr eaLnBrk="1" hangingPunct="1"/>
              <a:t>‹#›</a:t>
            </a:fld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79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00386B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1" hangingPunct="1"/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hangingPunct="1"/>
            <a:fld id="{068B3C12-BC1A-4959-8182-8B391870C7D3}" type="slidenum">
              <a:rPr lang="en-US">
                <a:solidFill>
                  <a:srgbClr val="000000"/>
                </a:solidFill>
                <a:latin typeface="Arial" charset="0"/>
              </a:rPr>
              <a:pPr eaLnBrk="1" hangingPunct="1"/>
              <a:t>‹#›</a:t>
            </a:fld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321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00386B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981200"/>
            <a:ext cx="7772400" cy="1447800"/>
          </a:xfrm>
        </p:spPr>
        <p:txBody>
          <a:bodyPr/>
          <a:lstStyle/>
          <a:p>
            <a:r>
              <a:rPr lang="en-US" dirty="0" smtClean="0"/>
              <a:t>Correlation Coefficient &amp; Trend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Excell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59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7340600" cy="3655695"/>
              </a:xfrm>
            </p:spPr>
            <p:txBody>
              <a:bodyPr/>
              <a:lstStyle/>
              <a:p>
                <a:r>
                  <a:rPr lang="en-US" dirty="0" smtClean="0"/>
                  <a:t>Use the trendline to make predictions</a:t>
                </a:r>
              </a:p>
              <a:p>
                <a:pPr lvl="1"/>
                <a:r>
                  <a:rPr lang="en-US" dirty="0" smtClean="0"/>
                  <a:t>When will the sales reach $4 million?</a:t>
                </a:r>
              </a:p>
              <a:p>
                <a:pPr marL="457200" lvl="1" indent="0">
                  <a:buNone/>
                </a:pPr>
                <a:r>
                  <a:rPr lang="en-US" dirty="0" smtClean="0">
                    <a:solidFill>
                      <a:srgbClr val="C00000"/>
                    </a:solidFill>
                  </a:rPr>
                  <a:t> S(</a:t>
                </a:r>
                <a:r>
                  <a:rPr lang="en-US" dirty="0" smtClean="0">
                    <a:solidFill>
                      <a:srgbClr val="00386B"/>
                    </a:solidFill>
                  </a:rPr>
                  <a:t>t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) = 0.1335</a:t>
                </a:r>
                <a:r>
                  <a:rPr lang="en-US" dirty="0" smtClean="0">
                    <a:solidFill>
                      <a:srgbClr val="00386B"/>
                    </a:solidFill>
                    <a:latin typeface="+mj-lt"/>
                    <a:cs typeface="Calibri"/>
                  </a:rPr>
                  <a:t>t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+ 2.0269 </a:t>
                </a:r>
              </a:p>
              <a:p>
                <a:pPr marL="457200" lvl="1" indent="0">
                  <a:buNone/>
                </a:pPr>
                <a:r>
                  <a:rPr lang="en-US" dirty="0" smtClean="0">
                    <a:solidFill>
                      <a:srgbClr val="C00000"/>
                    </a:solidFill>
                  </a:rPr>
                  <a:t>	4 = 0.1335</a:t>
                </a:r>
                <a:r>
                  <a:rPr lang="en-US" dirty="0" smtClean="0">
                    <a:solidFill>
                      <a:srgbClr val="00386B"/>
                    </a:solidFill>
                  </a:rPr>
                  <a:t>t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+ 2.0269</a:t>
                </a:r>
              </a:p>
              <a:p>
                <a:pPr marL="457200" lvl="1" indent="0">
                  <a:buNone/>
                </a:pPr>
                <a:r>
                  <a:rPr lang="en-US" dirty="0" smtClean="0">
                    <a:solidFill>
                      <a:srgbClr val="C00000"/>
                    </a:solidFill>
                  </a:rPr>
                  <a:t> 	0.1335</a:t>
                </a:r>
                <a:r>
                  <a:rPr lang="en-US" dirty="0" smtClean="0">
                    <a:solidFill>
                      <a:srgbClr val="00386B"/>
                    </a:solidFill>
                  </a:rPr>
                  <a:t>t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 = 4 – 2.0269	</a:t>
                </a:r>
              </a:p>
              <a:p>
                <a:pPr marL="457200" lvl="1" indent="0">
                  <a:buNone/>
                </a:pPr>
                <a:r>
                  <a:rPr lang="en-US" dirty="0" smtClean="0">
                    <a:solidFill>
                      <a:srgbClr val="00386B"/>
                    </a:solidFill>
                  </a:rPr>
                  <a:t>t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C00000"/>
                            </a:solidFill>
                          </a:rPr>
                          <m:t>1.9731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rgbClr val="C00000"/>
                            </a:solidFill>
                          </a:rPr>
                          <m:t>0.1335</m:t>
                        </m:r>
                      </m:den>
                    </m:f>
                    <m:r>
                      <m:rPr>
                        <m:nor/>
                      </m:rPr>
                      <a:rPr lang="en-US" b="0" i="0" smtClean="0">
                        <a:solidFill>
                          <a:srgbClr val="C00000"/>
                        </a:solidFill>
                      </a:rPr>
                      <m:t> = 14.8</m:t>
                    </m:r>
                  </m:oMath>
                </a14:m>
                <a:endParaRPr lang="en-US" dirty="0" smtClean="0">
                  <a:solidFill>
                    <a:srgbClr val="C00000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dirty="0" smtClean="0">
                    <a:solidFill>
                      <a:srgbClr val="00386B"/>
                    </a:solidFill>
                  </a:rPr>
                  <a:t>Say t = 15</a:t>
                </a:r>
              </a:p>
              <a:p>
                <a:pPr marL="457200" lvl="1" indent="0">
                  <a:buNone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t = calendar year – 2002</a:t>
                </a:r>
              </a:p>
              <a:p>
                <a:pPr marL="457200" lvl="1" indent="0">
                  <a:buNone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15 = calendar year – 2002</a:t>
                </a:r>
              </a:p>
              <a:p>
                <a:pPr marL="457200" lvl="1" indent="0">
                  <a:buNone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Calendar year = 15 + 2002</a:t>
                </a:r>
              </a:p>
              <a:p>
                <a:pPr marL="457200" lvl="1" indent="0">
                  <a:buNone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Calendar year = 2017</a:t>
                </a:r>
                <a:r>
                  <a:rPr lang="en-US" sz="2400" dirty="0" smtClean="0">
                    <a:solidFill>
                      <a:srgbClr val="C00000"/>
                    </a:solidFill>
                  </a:rPr>
                  <a:t>		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7340600" cy="3655695"/>
              </a:xfrm>
              <a:blipFill rotWithShape="1">
                <a:blip r:embed="rId3"/>
                <a:stretch>
                  <a:fillRect l="-1827" t="-2170" r="-664" b="-53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3694754"/>
              </p:ext>
            </p:extLst>
          </p:nvPr>
        </p:nvGraphicFramePr>
        <p:xfrm>
          <a:off x="4383464" y="400167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Predictions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7449247" y="6399871"/>
            <a:ext cx="735980" cy="367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>
                <a:solidFill>
                  <a:srgbClr val="C00000"/>
                </a:solidFill>
                <a:latin typeface="Arial" charset="0"/>
              </a:rPr>
              <a:t>2017</a:t>
            </a:r>
            <a:endParaRPr lang="en-US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4853849" y="6392746"/>
            <a:ext cx="735980" cy="367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>
                <a:solidFill>
                  <a:srgbClr val="C00000"/>
                </a:solidFill>
                <a:latin typeface="Arial" charset="0"/>
              </a:rPr>
              <a:t>2003</a:t>
            </a:r>
            <a:endParaRPr lang="en-US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742760" y="4805721"/>
            <a:ext cx="66907" cy="7268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9227" y="3390900"/>
            <a:ext cx="1700564" cy="52322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1.9731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0" name="Straight Connector 9"/>
          <p:cNvCxnSpPr>
            <a:endCxn id="7" idx="2"/>
          </p:cNvCxnSpPr>
          <p:nvPr/>
        </p:nvCxnSpPr>
        <p:spPr>
          <a:xfrm>
            <a:off x="5005632" y="4842065"/>
            <a:ext cx="2737128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770102" y="4878408"/>
            <a:ext cx="1" cy="133034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4637993" y="6388843"/>
            <a:ext cx="735980" cy="367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>
                <a:solidFill>
                  <a:srgbClr val="C00000"/>
                </a:solidFill>
                <a:latin typeface="Arial" charset="0"/>
              </a:rPr>
              <a:t>2002</a:t>
            </a:r>
            <a:endParaRPr lang="en-US" dirty="0">
              <a:solidFill>
                <a:srgbClr val="C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25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 bldLvl="2"/>
      <p:bldP spid="7" grpId="0" animBg="1"/>
      <p:bldP spid="7" grpId="1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Coefficient, 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335" y="1210991"/>
            <a:ext cx="8229600" cy="48307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Measure of strength of a linear relation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+mj-lt"/>
              </a:rPr>
              <a:t>-1 </a:t>
            </a:r>
            <a:r>
              <a:rPr lang="en-US" dirty="0" smtClean="0">
                <a:latin typeface="+mj-lt"/>
                <a:ea typeface="Cambria Math"/>
              </a:rPr>
              <a:t>≤ r ≤ 1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>
                <a:latin typeface="+mj-lt"/>
                <a:ea typeface="Cambria Math"/>
              </a:rPr>
              <a:t>r </a:t>
            </a:r>
            <a:r>
              <a:rPr lang="en-US" dirty="0">
                <a:latin typeface="+mj-lt"/>
                <a:ea typeface="Cambria Math"/>
              </a:rPr>
              <a:t>= ±1 is a perfect correlation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>
                <a:ea typeface="Cambria Math"/>
              </a:rPr>
              <a:t>r = 0 indicates no correlation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ea typeface="Cambria Math"/>
              </a:rPr>
              <a:t>Positive </a:t>
            </a:r>
            <a:r>
              <a:rPr lang="en-US" sz="2800" dirty="0">
                <a:ea typeface="Cambria Math"/>
              </a:rPr>
              <a:t>r indicates a </a:t>
            </a:r>
            <a:r>
              <a:rPr lang="en-US" sz="2800" dirty="0" smtClean="0">
                <a:ea typeface="Cambria Math"/>
              </a:rPr>
              <a:t>direct relationship</a:t>
            </a:r>
            <a:endParaRPr lang="en-US" sz="2800" dirty="0">
              <a:ea typeface="Cambria Math"/>
            </a:endParaRPr>
          </a:p>
          <a:p>
            <a:pPr lvl="2">
              <a:buFont typeface="Wingdings" pitchFamily="2" charset="2"/>
              <a:buChar char="§"/>
            </a:pPr>
            <a:r>
              <a:rPr lang="en-US" dirty="0">
                <a:ea typeface="Cambria Math"/>
              </a:rPr>
              <a:t>As one variable increases, so does the other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ea typeface="Cambria Math"/>
              </a:rPr>
              <a:t>Negative r indicates </a:t>
            </a:r>
            <a:r>
              <a:rPr lang="en-US" sz="2800" dirty="0" smtClean="0">
                <a:ea typeface="Cambria Math"/>
              </a:rPr>
              <a:t>an inverse relationship</a:t>
            </a:r>
            <a:endParaRPr lang="en-US" sz="2800" dirty="0">
              <a:ea typeface="Cambria Math"/>
            </a:endParaRPr>
          </a:p>
          <a:p>
            <a:pPr lvl="2">
              <a:buFont typeface="Wingdings" pitchFamily="2" charset="2"/>
              <a:buChar char="§"/>
            </a:pPr>
            <a:r>
              <a:rPr lang="en-US" dirty="0">
                <a:ea typeface="Cambria Math"/>
              </a:rPr>
              <a:t>As one variable </a:t>
            </a:r>
            <a:r>
              <a:rPr lang="en-US" dirty="0" smtClean="0">
                <a:ea typeface="Cambria Math"/>
              </a:rPr>
              <a:t>increases, </a:t>
            </a:r>
            <a:r>
              <a:rPr lang="en-US" dirty="0">
                <a:ea typeface="Cambria Math"/>
              </a:rPr>
              <a:t>the other </a:t>
            </a:r>
            <a:r>
              <a:rPr lang="en-US" dirty="0" smtClean="0">
                <a:ea typeface="Cambria Math"/>
              </a:rPr>
              <a:t>decreases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ea typeface="Cambria Math"/>
              </a:rPr>
              <a:t>Strength of relationship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>
                <a:ea typeface="Cambria Math"/>
              </a:rPr>
              <a:t>r</a:t>
            </a:r>
            <a:r>
              <a:rPr lang="en-US" sz="2400" dirty="0" smtClean="0">
                <a:ea typeface="Cambria Math"/>
              </a:rPr>
              <a:t> &gt; 0.8 is a strong correlation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>
                <a:ea typeface="Cambria Math"/>
              </a:rPr>
              <a:t>r</a:t>
            </a:r>
            <a:r>
              <a:rPr lang="en-US" sz="2400" dirty="0" smtClean="0">
                <a:ea typeface="Cambria Math"/>
              </a:rPr>
              <a:t> &lt; 0.5 is a weak correlation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9515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Trendlines with Excel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47829" y="1507875"/>
            <a:ext cx="5115908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Create table of data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ea typeface="Cambria Math"/>
              </a:rPr>
              <a:t>Common practice to re-label years starting with n = 1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ea typeface="Cambria Math"/>
              </a:rPr>
              <a:t>Select data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982571"/>
              </p:ext>
            </p:extLst>
          </p:nvPr>
        </p:nvGraphicFramePr>
        <p:xfrm>
          <a:off x="6097200" y="1452132"/>
          <a:ext cx="284491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59"/>
                <a:gridCol w="14224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Fiscal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Sales (millions $)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2.35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2.22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2.34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2.54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3.11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3.24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3.15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30768"/>
              </p:ext>
            </p:extLst>
          </p:nvPr>
        </p:nvGraphicFramePr>
        <p:xfrm>
          <a:off x="5308909" y="1359639"/>
          <a:ext cx="3645520" cy="4338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23"/>
                <a:gridCol w="1077306"/>
                <a:gridCol w="1282391"/>
              </a:tblGrid>
              <a:tr h="780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Fiscal Year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solidFill>
                            <a:srgbClr val="00386B"/>
                          </a:solidFill>
                          <a:effectLst/>
                        </a:rPr>
                        <a:t>Year</a:t>
                      </a:r>
                      <a:br>
                        <a:rPr lang="en-US" sz="1800" u="none" strike="noStrike" dirty="0">
                          <a:solidFill>
                            <a:srgbClr val="00386B"/>
                          </a:solidFill>
                          <a:effectLst/>
                        </a:rPr>
                      </a:br>
                      <a:r>
                        <a:rPr lang="en-US" sz="1800" u="none" strike="noStrike" dirty="0" smtClean="0">
                          <a:solidFill>
                            <a:srgbClr val="00386B"/>
                          </a:solidFill>
                          <a:effectLst/>
                        </a:rPr>
                        <a:t>2003 </a:t>
                      </a:r>
                      <a:r>
                        <a:rPr lang="en-US" sz="1800" u="none" strike="noStrike" dirty="0">
                          <a:solidFill>
                            <a:srgbClr val="00386B"/>
                          </a:solidFill>
                          <a:effectLst/>
                        </a:rPr>
                        <a:t>= 1</a:t>
                      </a:r>
                      <a:endParaRPr lang="en-US" sz="1800" b="1" i="0" u="none" strike="noStrike" dirty="0">
                        <a:solidFill>
                          <a:srgbClr val="00386B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Sales (millions $)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2003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2.35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2004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2.22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2005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2.34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2006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2.54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2007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2.55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2008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2.75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2009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3.11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2010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3.24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  <a:tr h="3953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2011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 smtClean="0">
                          <a:effectLst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u="none" strike="noStrike" dirty="0">
                          <a:effectLst/>
                        </a:rPr>
                        <a:t>3.15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666" y="1436011"/>
            <a:ext cx="3740331" cy="4974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813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Trendlines with Excel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47829" y="1245945"/>
            <a:ext cx="5115908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ea typeface="Cambria Math"/>
              </a:rPr>
              <a:t>Insert Scatterplot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95" t="8066" r="21953" b="37075"/>
          <a:stretch/>
        </p:blipFill>
        <p:spPr bwMode="auto">
          <a:xfrm>
            <a:off x="659757" y="1863524"/>
            <a:ext cx="6967959" cy="452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41" t="8336" r="15226" b="35448"/>
          <a:stretch/>
        </p:blipFill>
        <p:spPr bwMode="auto">
          <a:xfrm>
            <a:off x="659757" y="1863524"/>
            <a:ext cx="7453296" cy="466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own Arrow 2"/>
          <p:cNvSpPr/>
          <p:nvPr/>
        </p:nvSpPr>
        <p:spPr>
          <a:xfrm rot="2186514">
            <a:off x="6000564" y="1061845"/>
            <a:ext cx="859889" cy="1264563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95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3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Trendlines with Excel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70063" y="1245944"/>
            <a:ext cx="7803351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ea typeface="Cambria Math"/>
              </a:rPr>
              <a:t>Format the Scatterplot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ea typeface="Cambria Math"/>
              </a:rPr>
              <a:t>Select the scatterplot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Choose the Layout tab 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Chart Title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Axis Titles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Gridlines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Legend (delete)</a:t>
            </a:r>
          </a:p>
          <a:p>
            <a:pPr lvl="1" eaLnBrk="1" hangingPunct="1">
              <a:buFont typeface="Arial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ea typeface="Cambria Math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41" t="8336" r="15226" b="35448"/>
          <a:stretch/>
        </p:blipFill>
        <p:spPr bwMode="auto">
          <a:xfrm>
            <a:off x="4500769" y="3828594"/>
            <a:ext cx="4455966" cy="278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7337501" y="3783990"/>
            <a:ext cx="847493" cy="35311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132" y="3774426"/>
            <a:ext cx="4539603" cy="2897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own Arrow 7"/>
          <p:cNvSpPr/>
          <p:nvPr/>
        </p:nvSpPr>
        <p:spPr>
          <a:xfrm rot="2186514">
            <a:off x="7783273" y="2497198"/>
            <a:ext cx="859889" cy="133885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2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7" presetClass="emph" presetSubtype="0" repeatCount="3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/>
      <p:bldP spid="4" grpId="0" animBg="1"/>
      <p:bldP spid="8" grpId="0" animBg="1"/>
      <p:bldP spid="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38" y="3552357"/>
            <a:ext cx="4403013" cy="3151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Trendlines with Excel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1245944"/>
            <a:ext cx="7803351" cy="407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ea typeface="Cambria Math"/>
              </a:rPr>
              <a:t>Format the Scatterplot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ea typeface="Cambria Math"/>
              </a:rPr>
              <a:t>Select the scatterplot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ea typeface="Cambria Math"/>
              </a:rPr>
              <a:t>Under Chart Tools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Choose Format tab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Select Horizontal (Value) Axis in drop down menu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Choose Format selection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Adjust the axis options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Select Vertical (Value) Axis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Cambria Math"/>
              </a:rPr>
              <a:t>Choose Format </a:t>
            </a: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selection</a:t>
            </a:r>
            <a:endParaRPr lang="en-US" sz="2000" dirty="0">
              <a:solidFill>
                <a:srgbClr val="000000"/>
              </a:solidFill>
              <a:ea typeface="Cambria Math"/>
            </a:endParaRP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a typeface="Cambria Math"/>
              </a:rPr>
              <a:t>Adjust the axis options</a:t>
            </a:r>
          </a:p>
          <a:p>
            <a:pPr marL="1371600" lvl="3" indent="0" eaLnBrk="1" hangingPunct="1">
              <a:buFontTx/>
              <a:buNone/>
            </a:pPr>
            <a:endParaRPr lang="en-US" sz="2000" dirty="0" smtClean="0">
              <a:solidFill>
                <a:srgbClr val="000000"/>
              </a:solidFill>
              <a:ea typeface="Cambria Math"/>
            </a:endParaRPr>
          </a:p>
          <a:p>
            <a:pPr lvl="3" eaLnBrk="1" hangingPunct="1"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Cambria Math"/>
            </a:endParaRPr>
          </a:p>
          <a:p>
            <a:pPr lvl="2" eaLnBrk="1" hangingPunct="1"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Cambria Math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ea typeface="Cambria Math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784" y="3795135"/>
            <a:ext cx="588125" cy="1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4538543" y="3795136"/>
            <a:ext cx="797362" cy="9802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560846" y="3903617"/>
            <a:ext cx="691365" cy="13230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960" y="3902110"/>
            <a:ext cx="2529165" cy="284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38" y="3552357"/>
            <a:ext cx="4570751" cy="3305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4176" y="5519856"/>
            <a:ext cx="3902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2400" dirty="0">
                <a:solidFill>
                  <a:srgbClr val="C00000"/>
                </a:solidFill>
                <a:latin typeface="Arial" charset="0"/>
              </a:rPr>
              <a:t>Note that the horizontal axis was formatted to show several years in the future.</a:t>
            </a:r>
            <a:endParaRPr lang="en-US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12" name="Down Arrow 11"/>
          <p:cNvSpPr/>
          <p:nvPr/>
        </p:nvSpPr>
        <p:spPr>
          <a:xfrm rot="2186514">
            <a:off x="8128602" y="2467232"/>
            <a:ext cx="859889" cy="133885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71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mph" presetSubtype="0" repeatCount="3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/>
      <p:bldP spid="10" grpId="0" animBg="1"/>
      <p:bldP spid="10" grpId="1" animBg="1"/>
      <p:bldP spid="11" grpId="0" animBg="1"/>
      <p:bldP spid="5" grpId="0"/>
      <p:bldP spid="12" grpId="0" animBg="1"/>
      <p:bldP spid="12" grpId="1" animBg="1"/>
      <p:bldP spid="12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Trendlines with Excel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-1" y="1245944"/>
            <a:ext cx="4783873" cy="407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ea typeface="Cambria Math"/>
              </a:rPr>
              <a:t>Add Trendline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ea typeface="Cambria Math"/>
              </a:rPr>
              <a:t>Select the scatterplot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ea typeface="Cambria Math"/>
              </a:rPr>
              <a:t>Under Chart Tools</a:t>
            </a:r>
            <a:endParaRPr lang="en-US" sz="2400" dirty="0">
              <a:solidFill>
                <a:srgbClr val="000000"/>
              </a:solidFill>
              <a:ea typeface="Cambria Math"/>
            </a:endParaRPr>
          </a:p>
          <a:p>
            <a:pPr lvl="2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Choose Layout tab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In the Analysis panel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Choose Linear Trendline</a:t>
            </a:r>
          </a:p>
          <a:p>
            <a:pPr lvl="2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Select Trendline (either within chart or in Current Selection panel)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Forecast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Display Equation</a:t>
            </a:r>
          </a:p>
          <a:p>
            <a:pPr lvl="3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Cambria Math"/>
              </a:rPr>
              <a:t>Display R-squared value</a:t>
            </a:r>
          </a:p>
          <a:p>
            <a:pPr marL="914400" lvl="2" indent="0" eaLnBrk="1" hangingPunct="1">
              <a:buFontTx/>
              <a:buNone/>
            </a:pPr>
            <a:endParaRPr lang="en-US" sz="2000" dirty="0" smtClean="0">
              <a:solidFill>
                <a:srgbClr val="000000"/>
              </a:solidFill>
              <a:ea typeface="Cambria Math"/>
            </a:endParaRPr>
          </a:p>
          <a:p>
            <a:pPr marL="1371600" lvl="3" indent="0" eaLnBrk="1" hangingPunct="1">
              <a:buFontTx/>
              <a:buNone/>
            </a:pPr>
            <a:endParaRPr lang="en-US" sz="2000" dirty="0" smtClean="0">
              <a:solidFill>
                <a:srgbClr val="000000"/>
              </a:solidFill>
              <a:ea typeface="Cambria Math"/>
            </a:endParaRPr>
          </a:p>
          <a:p>
            <a:pPr lvl="3" eaLnBrk="1" hangingPunct="1"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Cambria Math"/>
            </a:endParaRPr>
          </a:p>
          <a:p>
            <a:pPr lvl="2" eaLnBrk="1" hangingPunct="1"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Cambria Math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ea typeface="Cambria Math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4" t="8134" r="12821" b="33818"/>
          <a:stretch/>
        </p:blipFill>
        <p:spPr bwMode="auto">
          <a:xfrm>
            <a:off x="4783872" y="1576764"/>
            <a:ext cx="4143595" cy="249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val 12"/>
          <p:cNvSpPr/>
          <p:nvPr/>
        </p:nvSpPr>
        <p:spPr>
          <a:xfrm>
            <a:off x="7768683" y="2304585"/>
            <a:ext cx="1158784" cy="2007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47210" y="3122341"/>
            <a:ext cx="680224" cy="1631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505" y="1623147"/>
            <a:ext cx="2888010" cy="329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6855669" y="3791415"/>
            <a:ext cx="1385082" cy="50180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612673" y="4384284"/>
            <a:ext cx="1304693" cy="12545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612673" y="4514382"/>
            <a:ext cx="1300979" cy="12545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320" y="3980564"/>
            <a:ext cx="4315780" cy="2688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Down Arrow 13"/>
          <p:cNvSpPr/>
          <p:nvPr/>
        </p:nvSpPr>
        <p:spPr>
          <a:xfrm rot="2186514">
            <a:off x="7708546" y="354302"/>
            <a:ext cx="859889" cy="133885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5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mph" presetSubtype="0" repeatCount="3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/>
      <p:bldP spid="13" grpId="0" animBg="1"/>
      <p:bldP spid="9" grpId="0" animBg="1"/>
      <p:bldP spid="20" grpId="0" animBg="1"/>
      <p:bldP spid="21" grpId="0" animBg="1"/>
      <p:bldP spid="14" grpId="0" animBg="1"/>
      <p:bldP spid="14" grpId="1" animBg="1"/>
      <p:bldP spid="14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481" y="1304826"/>
            <a:ext cx="8519532" cy="4830763"/>
          </a:xfrm>
        </p:spPr>
        <p:txBody>
          <a:bodyPr/>
          <a:lstStyle/>
          <a:p>
            <a:r>
              <a:rPr lang="en-US" dirty="0" smtClean="0"/>
              <a:t>Use the trendline to make predictions</a:t>
            </a:r>
          </a:p>
          <a:p>
            <a:pPr lvl="1"/>
            <a:r>
              <a:rPr lang="en-US" dirty="0" smtClean="0"/>
              <a:t>Function notation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 	S(t) = 0.1335t+2.0269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	</a:t>
            </a:r>
            <a:r>
              <a:rPr lang="en-US" sz="2400" dirty="0" smtClean="0">
                <a:solidFill>
                  <a:srgbClr val="C00000"/>
                </a:solidFill>
              </a:rPr>
              <a:t>where S(t) = projected sales</a:t>
            </a:r>
          </a:p>
          <a:p>
            <a:pPr marL="457200" lvl="1" indent="0"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		    t = year number (t = calendar year - 2002) </a:t>
            </a:r>
          </a:p>
          <a:p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9115057"/>
              </p:ext>
            </p:extLst>
          </p:nvPr>
        </p:nvGraphicFramePr>
        <p:xfrm>
          <a:off x="2163451" y="398046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3197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0714140"/>
              </p:ext>
            </p:extLst>
          </p:nvPr>
        </p:nvGraphicFramePr>
        <p:xfrm>
          <a:off x="2059756" y="398046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519532" cy="4830763"/>
          </a:xfrm>
        </p:spPr>
        <p:txBody>
          <a:bodyPr/>
          <a:lstStyle/>
          <a:p>
            <a:r>
              <a:rPr lang="en-US" dirty="0" smtClean="0"/>
              <a:t>Use the trendline to make predictions</a:t>
            </a:r>
          </a:p>
          <a:p>
            <a:pPr lvl="1"/>
            <a:r>
              <a:rPr lang="en-US" dirty="0" smtClean="0"/>
              <a:t>What is the sales projection for 2015?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 	</a:t>
            </a:r>
            <a:r>
              <a:rPr lang="en-US" dirty="0" smtClean="0">
                <a:solidFill>
                  <a:srgbClr val="00386B"/>
                </a:solidFill>
              </a:rPr>
              <a:t>t = 2015 – 2002 = 13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	S(13) = 0.1335</a:t>
            </a:r>
            <a:r>
              <a:rPr lang="en-US" dirty="0" smtClean="0">
                <a:solidFill>
                  <a:srgbClr val="C00000"/>
                </a:solidFill>
                <a:latin typeface="Calibri"/>
                <a:cs typeface="Calibri"/>
              </a:rPr>
              <a:t>(</a:t>
            </a:r>
            <a:r>
              <a:rPr lang="en-US" dirty="0" smtClean="0">
                <a:solidFill>
                  <a:srgbClr val="00386B"/>
                </a:solidFill>
                <a:latin typeface="+mj-lt"/>
                <a:cs typeface="Calibri"/>
              </a:rPr>
              <a:t>13</a:t>
            </a:r>
            <a:r>
              <a:rPr lang="en-US" dirty="0" smtClean="0">
                <a:solidFill>
                  <a:srgbClr val="C00000"/>
                </a:solidFill>
                <a:latin typeface="Calibri"/>
                <a:cs typeface="Calibri"/>
              </a:rPr>
              <a:t>)</a:t>
            </a:r>
            <a:r>
              <a:rPr lang="en-US" dirty="0" smtClean="0">
                <a:solidFill>
                  <a:srgbClr val="C00000"/>
                </a:solidFill>
              </a:rPr>
              <a:t>+2.0269 = $3.76 million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	</a:t>
            </a:r>
            <a:r>
              <a:rPr lang="en-US" sz="2400" dirty="0" smtClean="0">
                <a:solidFill>
                  <a:srgbClr val="C00000"/>
                </a:solidFill>
              </a:rPr>
              <a:t>		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4746055" y="6361771"/>
            <a:ext cx="735980" cy="367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>
                <a:solidFill>
                  <a:srgbClr val="C00000"/>
                </a:solidFill>
                <a:latin typeface="Arial" charset="0"/>
              </a:rPr>
              <a:t>2015</a:t>
            </a:r>
            <a:endParaRPr lang="en-US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2483005" y="6361771"/>
            <a:ext cx="735980" cy="367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>
                <a:solidFill>
                  <a:srgbClr val="C00000"/>
                </a:solidFill>
                <a:latin typeface="Arial" charset="0"/>
              </a:rPr>
              <a:t>2003</a:t>
            </a:r>
            <a:endParaRPr lang="en-US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079425" y="4878408"/>
            <a:ext cx="66907" cy="7268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923314" y="4419600"/>
                <a:ext cx="2013857" cy="1241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lang="en-US" sz="2400" dirty="0">
                    <a:solidFill>
                      <a:srgbClr val="00386B"/>
                    </a:solidFill>
                    <a:latin typeface="Arial" charset="0"/>
                  </a:rPr>
                  <a:t>r</a:t>
                </a:r>
                <a:r>
                  <a:rPr lang="en-US" sz="2400" baseline="30000" dirty="0">
                    <a:solidFill>
                      <a:srgbClr val="00386B"/>
                    </a:solidFill>
                    <a:latin typeface="Arial" charset="0"/>
                  </a:rPr>
                  <a:t>2 </a:t>
                </a:r>
                <a:r>
                  <a:rPr lang="en-US" sz="2400" dirty="0">
                    <a:solidFill>
                      <a:srgbClr val="00386B"/>
                    </a:solidFill>
                    <a:latin typeface="Arial" charset="0"/>
                  </a:rPr>
                  <a:t>= 0.89</a:t>
                </a:r>
              </a:p>
              <a:p>
                <a:pPr eaLnBrk="1" hangingPunct="1"/>
                <a:r>
                  <a:rPr lang="en-US" sz="2400" dirty="0">
                    <a:solidFill>
                      <a:srgbClr val="00386B"/>
                    </a:solidFill>
                    <a:latin typeface="Arial" charset="0"/>
                  </a:rPr>
                  <a:t>r </a:t>
                </a:r>
                <a:r>
                  <a:rPr lang="en-US" sz="2400" dirty="0">
                    <a:solidFill>
                      <a:srgbClr val="00386B"/>
                    </a:solidFill>
                    <a:latin typeface="Arial"/>
                  </a:rPr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rgbClr val="00386B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400">
                            <a:solidFill>
                              <a:srgbClr val="00386B"/>
                            </a:solidFill>
                            <a:latin typeface="Arial"/>
                          </a:rPr>
                          <m:t>0.89</m:t>
                        </m:r>
                      </m:e>
                    </m:rad>
                    <m:r>
                      <m:rPr>
                        <m:nor/>
                      </m:rPr>
                      <a:rPr lang="en-US" sz="2400">
                        <a:solidFill>
                          <a:srgbClr val="00386B"/>
                        </a:solidFill>
                        <a:latin typeface="Arial"/>
                      </a:rPr>
                      <m:t> </m:t>
                    </m:r>
                  </m:oMath>
                </a14:m>
                <a:endParaRPr lang="en-US" sz="2400" dirty="0">
                  <a:solidFill>
                    <a:srgbClr val="00386B"/>
                  </a:solidFill>
                  <a:latin typeface="Arial"/>
                </a:endParaRPr>
              </a:p>
              <a:p>
                <a:pPr eaLnBrk="1" hangingPunct="1"/>
                <a:r>
                  <a:rPr lang="en-US" sz="2400" dirty="0">
                    <a:solidFill>
                      <a:srgbClr val="00386B"/>
                    </a:solidFill>
                    <a:latin typeface="Arial" charset="0"/>
                  </a:rPr>
                  <a:t>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>
                        <a:solidFill>
                          <a:srgbClr val="00386B"/>
                        </a:solidFill>
                        <a:latin typeface="Arial"/>
                      </a:rPr>
                      <m:t>= 0.94</m:t>
                    </m:r>
                  </m:oMath>
                </a14:m>
                <a:endParaRPr lang="en-US" sz="2400" dirty="0">
                  <a:solidFill>
                    <a:srgbClr val="00386B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3314" y="4419600"/>
                <a:ext cx="2013857" cy="1241237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4848" t="-3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408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5" grpId="0"/>
      <p:bldP spid="6" grpId="0"/>
      <p:bldP spid="7" grpId="0" animBg="1"/>
      <p:bldP spid="7" grpId="1" animBg="1"/>
      <p:bldP spid="8" grpId="0" animBg="1"/>
    </p:bldLst>
  </p:timing>
</p:sld>
</file>

<file path=ppt/theme/theme1.xml><?xml version="1.0" encoding="utf-8"?>
<a:theme xmlns:a="http://schemas.openxmlformats.org/drawingml/2006/main" name="Numbers design template">
  <a:themeElements>
    <a:clrScheme name="Office Theme 2">
      <a:dk1>
        <a:srgbClr val="000000"/>
      </a:dk1>
      <a:lt1>
        <a:srgbClr val="FFFFEE"/>
      </a:lt1>
      <a:dk2>
        <a:srgbClr val="000000"/>
      </a:dk2>
      <a:lt2>
        <a:srgbClr val="C3B59F"/>
      </a:lt2>
      <a:accent1>
        <a:srgbClr val="9CB3D8"/>
      </a:accent1>
      <a:accent2>
        <a:srgbClr val="F8F8F8"/>
      </a:accent2>
      <a:accent3>
        <a:srgbClr val="FFFFF5"/>
      </a:accent3>
      <a:accent4>
        <a:srgbClr val="000000"/>
      </a:accent4>
      <a:accent5>
        <a:srgbClr val="CBD6E9"/>
      </a:accent5>
      <a:accent6>
        <a:srgbClr val="E1E1E1"/>
      </a:accent6>
      <a:hlink>
        <a:srgbClr val="A9A460"/>
      </a:hlink>
      <a:folHlink>
        <a:srgbClr val="E4E1D7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7F796F"/>
        </a:dk1>
        <a:lt1>
          <a:srgbClr val="FFFFFF"/>
        </a:lt1>
        <a:dk2>
          <a:srgbClr val="BDBB92"/>
        </a:dk2>
        <a:lt2>
          <a:srgbClr val="FFFFCC"/>
        </a:lt2>
        <a:accent1>
          <a:srgbClr val="8B91B9"/>
        </a:accent1>
        <a:accent2>
          <a:srgbClr val="D5D9B7"/>
        </a:accent2>
        <a:accent3>
          <a:srgbClr val="DBDAC7"/>
        </a:accent3>
        <a:accent4>
          <a:srgbClr val="DADADA"/>
        </a:accent4>
        <a:accent5>
          <a:srgbClr val="C4C7D9"/>
        </a:accent5>
        <a:accent6>
          <a:srgbClr val="C1C4A6"/>
        </a:accent6>
        <a:hlink>
          <a:srgbClr val="B46875"/>
        </a:hlink>
        <a:folHlink>
          <a:srgbClr val="C2BA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EE"/>
        </a:lt1>
        <a:dk2>
          <a:srgbClr val="000000"/>
        </a:dk2>
        <a:lt2>
          <a:srgbClr val="C3B59F"/>
        </a:lt2>
        <a:accent1>
          <a:srgbClr val="9CB3D8"/>
        </a:accent1>
        <a:accent2>
          <a:srgbClr val="F8F8F8"/>
        </a:accent2>
        <a:accent3>
          <a:srgbClr val="FFFFF5"/>
        </a:accent3>
        <a:accent4>
          <a:srgbClr val="000000"/>
        </a:accent4>
        <a:accent5>
          <a:srgbClr val="CBD6E9"/>
        </a:accent5>
        <a:accent6>
          <a:srgbClr val="E1E1E1"/>
        </a:accent6>
        <a:hlink>
          <a:srgbClr val="A9A460"/>
        </a:hlink>
        <a:folHlink>
          <a:srgbClr val="E4E1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Numbers design template</Template>
  <TotalTime>4</TotalTime>
  <Words>1094</Words>
  <Application>Microsoft Office PowerPoint</Application>
  <PresentationFormat>On-screen Show (4:3)</PresentationFormat>
  <Paragraphs>221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Arial</vt:lpstr>
      <vt:lpstr>Numbers design template</vt:lpstr>
      <vt:lpstr>1_Custom Design</vt:lpstr>
      <vt:lpstr>2_Custom Design</vt:lpstr>
      <vt:lpstr>Correlation Coefficient &amp; Trend Lines</vt:lpstr>
      <vt:lpstr>Correlation Coefficient, r</vt:lpstr>
      <vt:lpstr>Finding Trendlines with Excel</vt:lpstr>
      <vt:lpstr>Finding Trendlines with Excel</vt:lpstr>
      <vt:lpstr>Finding Trendlines with Excel</vt:lpstr>
      <vt:lpstr>Finding Trendlines with Excel</vt:lpstr>
      <vt:lpstr>Finding Trendlines with Excel</vt:lpstr>
      <vt:lpstr>Making Predictions</vt:lpstr>
      <vt:lpstr>Making Predictions</vt:lpstr>
      <vt:lpstr>Making Predictions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Correlation Coefficient &amp; Trend Lines</dc:title>
  <dc:creator>home</dc:creator>
  <cp:lastModifiedBy>home</cp:lastModifiedBy>
  <cp:revision>1</cp:revision>
  <cp:lastPrinted>1601-01-01T00:00:00Z</cp:lastPrinted>
  <dcterms:created xsi:type="dcterms:W3CDTF">2014-02-01T13:49:09Z</dcterms:created>
  <dcterms:modified xsi:type="dcterms:W3CDTF">2014-02-01T13:53:21Z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TC010690501033</vt:lpwstr>
  </property>
</Properties>
</file>